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7" r:id="rId2"/>
    <p:sldId id="28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4" r:id="rId22"/>
    <p:sldId id="28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8288000" cy="10287000"/>
  <p:notesSz cx="6858000" cy="9144000"/>
  <p:embeddedFontLst>
    <p:embeddedFont>
      <p:font typeface="맑은 고딕" panose="020B0503020000020004" pitchFamily="34" charset="-127"/>
      <p:regular r:id="rId32"/>
      <p:bold r:id="rId33"/>
    </p:embeddedFont>
    <p:embeddedFont>
      <p:font typeface="Nanum Square Round Bold" panose="020B0600000101010101" pitchFamily="34" charset="-127"/>
      <p:regular r:id="rId34"/>
      <p:bold r:id="rId35"/>
    </p:embeddedFont>
    <p:embeddedFont>
      <p:font typeface="Nanum Square Round Bold Bold" panose="020B0600000101010101" pitchFamily="34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nva Sans" panose="020B0503030501040103" pitchFamily="34" charset="0"/>
      <p:regular r:id="rId42"/>
    </p:embeddedFont>
    <p:embeddedFont>
      <p:font typeface="Canva Sans Bold" panose="020B0803030501040103" pitchFamily="34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6327" autoAdjust="0"/>
  </p:normalViewPr>
  <p:slideViewPr>
    <p:cSldViewPr>
      <p:cViewPr varScale="1">
        <p:scale>
          <a:sx n="82" d="100"/>
          <a:sy n="82" d="100"/>
        </p:scale>
        <p:origin x="6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C9606-D64E-45C3-8377-8DCC26AC9351}" type="datetimeFigureOut">
              <a:rPr lang="ko-KR" altLang="en-US" smtClean="0"/>
              <a:t>2023. 6. 20.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9A3E7-3AC7-4F23-8F5C-B9371AD03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14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9A3E7-3AC7-4F23-8F5C-B9371AD03B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4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9A3E7-3AC7-4F23-8F5C-B9371AD03B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hyperlink" Target="https://konyang.sharepoint.com/:f:/s/2023-1SASO/EkmvL9Y1XsdNmv-2655NGSwBoqVtufcbOaWZ_oA1Wmv5YA?e=aX4ENR" TargetMode="Externa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12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C949BA8B-7D0A-7D3C-FCE2-953C09DC4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086386" y="2943543"/>
            <a:ext cx="10268623" cy="866786"/>
          </a:xfrm>
          <a:custGeom>
            <a:avLst/>
            <a:gdLst/>
            <a:ahLst/>
            <a:cxnLst/>
            <a:rect l="l" t="t" r="r" b="b"/>
            <a:pathLst>
              <a:path w="10268623" h="866786">
                <a:moveTo>
                  <a:pt x="0" y="0"/>
                </a:moveTo>
                <a:lnTo>
                  <a:pt x="10268624" y="0"/>
                </a:lnTo>
                <a:lnTo>
                  <a:pt x="10268624" y="866787"/>
                </a:lnTo>
                <a:lnTo>
                  <a:pt x="0" y="866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14" name="Freeform 14"/>
          <p:cNvSpPr/>
          <p:nvPr/>
        </p:nvSpPr>
        <p:spPr>
          <a:xfrm>
            <a:off x="9144000" y="5002480"/>
            <a:ext cx="10298498" cy="3503301"/>
          </a:xfrm>
          <a:custGeom>
            <a:avLst/>
            <a:gdLst/>
            <a:ahLst/>
            <a:cxnLst/>
            <a:rect l="l" t="t" r="r" b="b"/>
            <a:pathLst>
              <a:path w="10298498" h="3503301">
                <a:moveTo>
                  <a:pt x="0" y="0"/>
                </a:moveTo>
                <a:lnTo>
                  <a:pt x="10298498" y="0"/>
                </a:lnTo>
                <a:lnTo>
                  <a:pt x="10298498" y="3503301"/>
                </a:lnTo>
                <a:lnTo>
                  <a:pt x="0" y="3503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What_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벤치 마킹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36796" y="3810330"/>
            <a:ext cx="4086036" cy="2384300"/>
          </a:xfrm>
          <a:custGeom>
            <a:avLst/>
            <a:gdLst/>
            <a:ahLst/>
            <a:cxnLst/>
            <a:rect l="l" t="t" r="r" b="b"/>
            <a:pathLst>
              <a:path w="4086036" h="2384300">
                <a:moveTo>
                  <a:pt x="0" y="0"/>
                </a:moveTo>
                <a:lnTo>
                  <a:pt x="4086036" y="0"/>
                </a:lnTo>
                <a:lnTo>
                  <a:pt x="4086036" y="2384300"/>
                </a:lnTo>
                <a:lnTo>
                  <a:pt x="0" y="2384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422832" y="5701854"/>
            <a:ext cx="2370593" cy="2803927"/>
          </a:xfrm>
          <a:custGeom>
            <a:avLst/>
            <a:gdLst/>
            <a:ahLst/>
            <a:cxnLst/>
            <a:rect l="l" t="t" r="r" b="b"/>
            <a:pathLst>
              <a:path w="2370593" h="2803927">
                <a:moveTo>
                  <a:pt x="0" y="0"/>
                </a:moveTo>
                <a:lnTo>
                  <a:pt x="2370593" y="0"/>
                </a:lnTo>
                <a:lnTo>
                  <a:pt x="2370593" y="2803927"/>
                </a:lnTo>
                <a:lnTo>
                  <a:pt x="0" y="2803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 flipV="1">
            <a:off x="1945340" y="4555996"/>
            <a:ext cx="5164092" cy="3934632"/>
          </a:xfrm>
          <a:prstGeom prst="line">
            <a:avLst/>
          </a:prstGeom>
          <a:ln w="38100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7793113" y="9752553"/>
            <a:ext cx="31361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097065" y="2949695"/>
            <a:ext cx="12093870" cy="962425"/>
          </a:xfrm>
          <a:custGeom>
            <a:avLst/>
            <a:gdLst/>
            <a:ahLst/>
            <a:cxnLst/>
            <a:rect l="l" t="t" r="r" b="b"/>
            <a:pathLst>
              <a:path w="12093870" h="962425">
                <a:moveTo>
                  <a:pt x="0" y="0"/>
                </a:moveTo>
                <a:lnTo>
                  <a:pt x="12093870" y="0"/>
                </a:lnTo>
                <a:lnTo>
                  <a:pt x="12093870" y="962425"/>
                </a:lnTo>
                <a:lnTo>
                  <a:pt x="0" y="96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986380" y="4843762"/>
            <a:ext cx="3578553" cy="3557379"/>
          </a:xfrm>
          <a:custGeom>
            <a:avLst/>
            <a:gdLst/>
            <a:ahLst/>
            <a:cxnLst/>
            <a:rect l="l" t="t" r="r" b="b"/>
            <a:pathLst>
              <a:path w="3578553" h="3557379">
                <a:moveTo>
                  <a:pt x="0" y="0"/>
                </a:moveTo>
                <a:lnTo>
                  <a:pt x="3578554" y="0"/>
                </a:lnTo>
                <a:lnTo>
                  <a:pt x="3578554" y="3557379"/>
                </a:lnTo>
                <a:lnTo>
                  <a:pt x="0" y="355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88871" y="7690446"/>
            <a:ext cx="4910258" cy="710695"/>
          </a:xfrm>
          <a:custGeom>
            <a:avLst/>
            <a:gdLst/>
            <a:ahLst/>
            <a:cxnLst/>
            <a:rect l="l" t="t" r="r" b="b"/>
            <a:pathLst>
              <a:path w="4910258" h="710695">
                <a:moveTo>
                  <a:pt x="0" y="0"/>
                </a:moveTo>
                <a:lnTo>
                  <a:pt x="4910258" y="0"/>
                </a:lnTo>
                <a:lnTo>
                  <a:pt x="4910258" y="710695"/>
                </a:lnTo>
                <a:lnTo>
                  <a:pt x="0" y="710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04199" y="7715842"/>
            <a:ext cx="4681591" cy="685299"/>
          </a:xfrm>
          <a:custGeom>
            <a:avLst/>
            <a:gdLst/>
            <a:ahLst/>
            <a:cxnLst/>
            <a:rect l="l" t="t" r="r" b="b"/>
            <a:pathLst>
              <a:path w="4681591" h="685299">
                <a:moveTo>
                  <a:pt x="0" y="0"/>
                </a:moveTo>
                <a:lnTo>
                  <a:pt x="4681590" y="0"/>
                </a:lnTo>
                <a:lnTo>
                  <a:pt x="4681590" y="685299"/>
                </a:lnTo>
                <a:lnTo>
                  <a:pt x="0" y="6852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849931" y="4922525"/>
            <a:ext cx="2588138" cy="2588138"/>
          </a:xfrm>
          <a:custGeom>
            <a:avLst/>
            <a:gdLst/>
            <a:ahLst/>
            <a:cxnLst/>
            <a:rect l="l" t="t" r="r" b="b"/>
            <a:pathLst>
              <a:path w="2588138" h="2588138">
                <a:moveTo>
                  <a:pt x="0" y="0"/>
                </a:moveTo>
                <a:lnTo>
                  <a:pt x="2588138" y="0"/>
                </a:lnTo>
                <a:lnTo>
                  <a:pt x="2588138" y="2588137"/>
                </a:lnTo>
                <a:lnTo>
                  <a:pt x="0" y="25881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358509" y="5069035"/>
            <a:ext cx="2312242" cy="231224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599445" y="5289352"/>
            <a:ext cx="1871607" cy="1871607"/>
          </a:xfrm>
          <a:custGeom>
            <a:avLst/>
            <a:gdLst/>
            <a:ahLst/>
            <a:cxnLst/>
            <a:rect l="l" t="t" r="r" b="b"/>
            <a:pathLst>
              <a:path w="1871607" h="1871607">
                <a:moveTo>
                  <a:pt x="0" y="0"/>
                </a:moveTo>
                <a:lnTo>
                  <a:pt x="1871608" y="0"/>
                </a:lnTo>
                <a:lnTo>
                  <a:pt x="1871608" y="1871608"/>
                </a:lnTo>
                <a:lnTo>
                  <a:pt x="0" y="18716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What_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해결 방안 제시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814722" y="9752553"/>
            <a:ext cx="27039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24699" y="2340735"/>
            <a:ext cx="6393788" cy="988635"/>
          </a:xfrm>
          <a:custGeom>
            <a:avLst/>
            <a:gdLst/>
            <a:ahLst/>
            <a:cxnLst/>
            <a:rect l="l" t="t" r="r" b="b"/>
            <a:pathLst>
              <a:path w="6393788" h="988635">
                <a:moveTo>
                  <a:pt x="0" y="0"/>
                </a:moveTo>
                <a:lnTo>
                  <a:pt x="6393788" y="0"/>
                </a:lnTo>
                <a:lnTo>
                  <a:pt x="6393788" y="988635"/>
                </a:lnTo>
                <a:lnTo>
                  <a:pt x="0" y="988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38486" y="5814820"/>
            <a:ext cx="8339069" cy="1097934"/>
          </a:xfrm>
          <a:custGeom>
            <a:avLst/>
            <a:gdLst/>
            <a:ahLst/>
            <a:cxnLst/>
            <a:rect l="l" t="t" r="r" b="b"/>
            <a:pathLst>
              <a:path w="8339069" h="1097934">
                <a:moveTo>
                  <a:pt x="0" y="0"/>
                </a:moveTo>
                <a:lnTo>
                  <a:pt x="8339068" y="0"/>
                </a:lnTo>
                <a:lnTo>
                  <a:pt x="8339068" y="1097934"/>
                </a:lnTo>
                <a:lnTo>
                  <a:pt x="0" y="1097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81135" y="3635070"/>
            <a:ext cx="6540458" cy="5457433"/>
          </a:xfrm>
          <a:custGeom>
            <a:avLst/>
            <a:gdLst/>
            <a:ahLst/>
            <a:cxnLst/>
            <a:rect l="l" t="t" r="r" b="b"/>
            <a:pathLst>
              <a:path w="6540458" h="5457433">
                <a:moveTo>
                  <a:pt x="0" y="0"/>
                </a:moveTo>
                <a:lnTo>
                  <a:pt x="6540458" y="0"/>
                </a:lnTo>
                <a:lnTo>
                  <a:pt x="6540458" y="5457433"/>
                </a:lnTo>
                <a:lnTo>
                  <a:pt x="0" y="5457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What_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해결 방안 제시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12579" y="9752553"/>
            <a:ext cx="27467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161135" y="2906816"/>
            <a:ext cx="3637844" cy="3637844"/>
          </a:xfrm>
          <a:custGeom>
            <a:avLst/>
            <a:gdLst/>
            <a:ahLst/>
            <a:cxnLst/>
            <a:rect l="l" t="t" r="r" b="b"/>
            <a:pathLst>
              <a:path w="3637844" h="3637844">
                <a:moveTo>
                  <a:pt x="0" y="0"/>
                </a:moveTo>
                <a:lnTo>
                  <a:pt x="3637844" y="0"/>
                </a:lnTo>
                <a:lnTo>
                  <a:pt x="3637844" y="3637844"/>
                </a:lnTo>
                <a:lnTo>
                  <a:pt x="0" y="363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368617" y="6501950"/>
            <a:ext cx="12604558" cy="2756350"/>
          </a:xfrm>
          <a:custGeom>
            <a:avLst/>
            <a:gdLst/>
            <a:ahLst/>
            <a:cxnLst/>
            <a:rect l="l" t="t" r="r" b="b"/>
            <a:pathLst>
              <a:path w="12604558" h="2756350">
                <a:moveTo>
                  <a:pt x="0" y="0"/>
                </a:moveTo>
                <a:lnTo>
                  <a:pt x="12604558" y="0"/>
                </a:lnTo>
                <a:lnTo>
                  <a:pt x="12604558" y="2756350"/>
                </a:lnTo>
                <a:lnTo>
                  <a:pt x="0" y="2756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What_</a:t>
            </a:r>
            <a:r>
              <a:rPr lang="en-US" sz="5000" spc="-50">
                <a:solidFill>
                  <a:srgbClr val="545454"/>
                </a:solidFill>
                <a:latin typeface="Nanum Square Round Bold Bold"/>
              </a:rPr>
              <a:t>Actor 정의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08650" y="9752553"/>
            <a:ext cx="479346" cy="34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974333" y="2520315"/>
            <a:ext cx="12740778" cy="6347457"/>
          </a:xfrm>
          <a:custGeom>
            <a:avLst/>
            <a:gdLst/>
            <a:ahLst/>
            <a:cxnLst/>
            <a:rect l="l" t="t" r="r" b="b"/>
            <a:pathLst>
              <a:path w="12740778" h="6347457">
                <a:moveTo>
                  <a:pt x="0" y="0"/>
                </a:moveTo>
                <a:lnTo>
                  <a:pt x="12740778" y="0"/>
                </a:lnTo>
                <a:lnTo>
                  <a:pt x="12740778" y="6347457"/>
                </a:lnTo>
                <a:lnTo>
                  <a:pt x="0" y="6347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What_</a:t>
            </a:r>
            <a:r>
              <a:rPr lang="en-US" sz="5000" spc="-50">
                <a:solidFill>
                  <a:srgbClr val="545454"/>
                </a:solidFill>
                <a:latin typeface="Nanum Square Round Bold Bold"/>
              </a:rPr>
              <a:t>Use case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82767" y="9022937"/>
            <a:ext cx="1458299" cy="38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243762"/>
                </a:solidFill>
                <a:latin typeface="Canva Sans Bold"/>
              </a:rPr>
              <a:t>&lt;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로그인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15573" y="9039860"/>
            <a:ext cx="1605125" cy="389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243762"/>
                </a:solidFill>
                <a:latin typeface="Canva Sans Bold"/>
              </a:rPr>
              <a:t>&lt;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배차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검색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&gt;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63400" y="9022937"/>
            <a:ext cx="4367198" cy="38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243762"/>
                </a:solidFill>
                <a:latin typeface="Canva Sans Bold"/>
              </a:rPr>
              <a:t>&lt;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배차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정보와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공동수요조사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버튼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&gt;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88F295B5-FFF3-A67C-A1F9-5A8D7F6AD20A}"/>
              </a:ext>
            </a:extLst>
          </p:cNvPr>
          <p:cNvSpPr txBox="1"/>
          <p:nvPr/>
        </p:nvSpPr>
        <p:spPr>
          <a:xfrm>
            <a:off x="17808650" y="9752553"/>
            <a:ext cx="479346" cy="34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392613" y="2520315"/>
            <a:ext cx="9502775" cy="6137209"/>
          </a:xfrm>
          <a:custGeom>
            <a:avLst/>
            <a:gdLst/>
            <a:ahLst/>
            <a:cxnLst/>
            <a:rect l="l" t="t" r="r" b="b"/>
            <a:pathLst>
              <a:path w="9502775" h="6137209">
                <a:moveTo>
                  <a:pt x="0" y="0"/>
                </a:moveTo>
                <a:lnTo>
                  <a:pt x="9502774" y="0"/>
                </a:lnTo>
                <a:lnTo>
                  <a:pt x="9502774" y="6137209"/>
                </a:lnTo>
                <a:lnTo>
                  <a:pt x="0" y="613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What_</a:t>
            </a:r>
            <a:r>
              <a:rPr lang="en-US" sz="5000" spc="-50">
                <a:solidFill>
                  <a:srgbClr val="545454"/>
                </a:solidFill>
                <a:latin typeface="Nanum Square Round Bold Bold"/>
              </a:rPr>
              <a:t>Use case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4400" y="8857098"/>
            <a:ext cx="2277442" cy="38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243762"/>
                </a:solidFill>
                <a:latin typeface="Canva Sans Bold"/>
              </a:rPr>
              <a:t>&lt;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예약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날짜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선택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51179" y="8925617"/>
            <a:ext cx="4650441" cy="38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243762"/>
                </a:solidFill>
                <a:latin typeface="Canva Sans Bold"/>
              </a:rPr>
              <a:t>&lt;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추가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배차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내역과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 '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나도탈래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'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버튼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07313" y="9752553"/>
            <a:ext cx="480687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424109" y="2350836"/>
            <a:ext cx="9439783" cy="6137209"/>
          </a:xfrm>
          <a:custGeom>
            <a:avLst/>
            <a:gdLst/>
            <a:ahLst/>
            <a:cxnLst/>
            <a:rect l="l" t="t" r="r" b="b"/>
            <a:pathLst>
              <a:path w="9439783" h="6137209">
                <a:moveTo>
                  <a:pt x="0" y="0"/>
                </a:moveTo>
                <a:lnTo>
                  <a:pt x="9439782" y="0"/>
                </a:lnTo>
                <a:lnTo>
                  <a:pt x="9439782" y="6137209"/>
                </a:lnTo>
                <a:lnTo>
                  <a:pt x="0" y="613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What_</a:t>
            </a:r>
            <a:r>
              <a:rPr lang="en-US" sz="5000" spc="-50">
                <a:solidFill>
                  <a:srgbClr val="545454"/>
                </a:solidFill>
                <a:latin typeface="Nanum Square Round Bold Bold"/>
              </a:rPr>
              <a:t>Use case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69867" y="8869045"/>
            <a:ext cx="2316733" cy="3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243762"/>
                </a:solidFill>
                <a:latin typeface="Canva Sans Bold"/>
              </a:rPr>
              <a:t>&lt;'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나도탈래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'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신청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96835" y="8833074"/>
            <a:ext cx="1638165" cy="3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243762"/>
                </a:solidFill>
                <a:latin typeface="Canva Sans Bold"/>
              </a:rPr>
              <a:t>&lt;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좌석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신청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00657" y="9752553"/>
            <a:ext cx="29852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16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536594" y="2350836"/>
            <a:ext cx="9214812" cy="6137209"/>
          </a:xfrm>
          <a:custGeom>
            <a:avLst/>
            <a:gdLst/>
            <a:ahLst/>
            <a:cxnLst/>
            <a:rect l="l" t="t" r="r" b="b"/>
            <a:pathLst>
              <a:path w="9214812" h="6137209">
                <a:moveTo>
                  <a:pt x="0" y="0"/>
                </a:moveTo>
                <a:lnTo>
                  <a:pt x="9214812" y="0"/>
                </a:lnTo>
                <a:lnTo>
                  <a:pt x="9214812" y="6137209"/>
                </a:lnTo>
                <a:lnTo>
                  <a:pt x="0" y="613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What_</a:t>
            </a:r>
            <a:r>
              <a:rPr lang="en-US" sz="5000" spc="-50">
                <a:solidFill>
                  <a:srgbClr val="545454"/>
                </a:solidFill>
                <a:latin typeface="Nanum Square Round Bold Bold"/>
              </a:rPr>
              <a:t>Use case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36594" y="8849995"/>
            <a:ext cx="3083406" cy="3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243762"/>
                </a:solidFill>
                <a:latin typeface="Canva Sans Bold"/>
              </a:rPr>
              <a:t>&lt;'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나도탈래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'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푸시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알림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77600" y="8849995"/>
            <a:ext cx="2079277" cy="38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243762"/>
                </a:solidFill>
                <a:latin typeface="Canva Sans Bold"/>
              </a:rPr>
              <a:t>&lt;</a:t>
            </a:r>
            <a:r>
              <a:rPr lang="en-US" sz="2300" dirty="0" err="1">
                <a:solidFill>
                  <a:srgbClr val="243762"/>
                </a:solidFill>
                <a:latin typeface="Canva Sans Bold"/>
              </a:rPr>
              <a:t>전자</a:t>
            </a: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승차권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19707" y="9752553"/>
            <a:ext cx="26042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624699" y="2520315"/>
            <a:ext cx="6380216" cy="938895"/>
          </a:xfrm>
          <a:custGeom>
            <a:avLst/>
            <a:gdLst/>
            <a:ahLst/>
            <a:cxnLst/>
            <a:rect l="l" t="t" r="r" b="b"/>
            <a:pathLst>
              <a:path w="6380216" h="938895">
                <a:moveTo>
                  <a:pt x="0" y="0"/>
                </a:moveTo>
                <a:lnTo>
                  <a:pt x="6380216" y="0"/>
                </a:lnTo>
                <a:lnTo>
                  <a:pt x="6380216" y="938895"/>
                </a:lnTo>
                <a:lnTo>
                  <a:pt x="0" y="938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81940" y="3459210"/>
            <a:ext cx="4474622" cy="5231264"/>
          </a:xfrm>
          <a:custGeom>
            <a:avLst/>
            <a:gdLst/>
            <a:ahLst/>
            <a:cxnLst/>
            <a:rect l="l" t="t" r="r" b="b"/>
            <a:pathLst>
              <a:path w="4474622" h="5231264">
                <a:moveTo>
                  <a:pt x="0" y="0"/>
                </a:moveTo>
                <a:lnTo>
                  <a:pt x="4474622" y="0"/>
                </a:lnTo>
                <a:lnTo>
                  <a:pt x="4474622" y="5231263"/>
                </a:lnTo>
                <a:lnTo>
                  <a:pt x="0" y="5231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59246" y="4455557"/>
            <a:ext cx="9200054" cy="1109520"/>
          </a:xfrm>
          <a:custGeom>
            <a:avLst/>
            <a:gdLst/>
            <a:ahLst/>
            <a:cxnLst/>
            <a:rect l="l" t="t" r="r" b="b"/>
            <a:pathLst>
              <a:path w="9200054" h="1109520">
                <a:moveTo>
                  <a:pt x="0" y="0"/>
                </a:moveTo>
                <a:lnTo>
                  <a:pt x="9200054" y="0"/>
                </a:lnTo>
                <a:lnTo>
                  <a:pt x="9200054" y="1109520"/>
                </a:lnTo>
                <a:lnTo>
                  <a:pt x="0" y="1109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48" b="-254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059246" y="6027893"/>
            <a:ext cx="9045492" cy="2590742"/>
          </a:xfrm>
          <a:custGeom>
            <a:avLst/>
            <a:gdLst/>
            <a:ahLst/>
            <a:cxnLst/>
            <a:rect l="l" t="t" r="r" b="b"/>
            <a:pathLst>
              <a:path w="9045492" h="2590742">
                <a:moveTo>
                  <a:pt x="0" y="0"/>
                </a:moveTo>
                <a:lnTo>
                  <a:pt x="9045491" y="0"/>
                </a:lnTo>
                <a:lnTo>
                  <a:pt x="9045491" y="2590742"/>
                </a:lnTo>
                <a:lnTo>
                  <a:pt x="0" y="2590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How_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개발 방법론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805636" y="9752553"/>
            <a:ext cx="355772" cy="34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362200" y="3229483"/>
            <a:ext cx="14135681" cy="4397949"/>
          </a:xfrm>
          <a:custGeom>
            <a:avLst/>
            <a:gdLst/>
            <a:ahLst/>
            <a:cxnLst/>
            <a:rect l="l" t="t" r="r" b="b"/>
            <a:pathLst>
              <a:path w="14135681" h="4397949">
                <a:moveTo>
                  <a:pt x="0" y="0"/>
                </a:moveTo>
                <a:lnTo>
                  <a:pt x="14135681" y="0"/>
                </a:lnTo>
                <a:lnTo>
                  <a:pt x="14135681" y="4397950"/>
                </a:lnTo>
                <a:lnTo>
                  <a:pt x="0" y="4397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How_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개발 도구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00710" y="9752553"/>
            <a:ext cx="360697" cy="34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19</a:t>
            </a:r>
          </a:p>
        </p:txBody>
      </p:sp>
      <p:pic>
        <p:nvPicPr>
          <p:cNvPr id="1026" name="Picture 2" descr="메인 | 티머니">
            <a:extLst>
              <a:ext uri="{FF2B5EF4-FFF2-40B4-BE49-F238E27FC236}">
                <a16:creationId xmlns:a16="http://schemas.microsoft.com/office/drawing/2014/main" id="{9365AD52-A4AF-4459-AC54-24012D0EC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0" y="70866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BA70E3C-9C4D-8C5C-F083-6C9896567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73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693186" y="2666758"/>
            <a:ext cx="10412482" cy="6379933"/>
          </a:xfrm>
          <a:custGeom>
            <a:avLst/>
            <a:gdLst/>
            <a:ahLst/>
            <a:cxnLst/>
            <a:rect l="l" t="t" r="r" b="b"/>
            <a:pathLst>
              <a:path w="9923339" h="6139167">
                <a:moveTo>
                  <a:pt x="0" y="0"/>
                </a:moveTo>
                <a:lnTo>
                  <a:pt x="9923338" y="0"/>
                </a:lnTo>
                <a:lnTo>
                  <a:pt x="9923338" y="6139167"/>
                </a:lnTo>
                <a:lnTo>
                  <a:pt x="0" y="6139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How_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시스템 아키텍쳐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791024" y="9752553"/>
            <a:ext cx="31778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199515"/>
            <a:ext cx="9191998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 dirty="0">
                <a:solidFill>
                  <a:srgbClr val="243762"/>
                </a:solidFill>
                <a:latin typeface="Nanum Square Round Bold Bold"/>
              </a:rPr>
              <a:t>How_</a:t>
            </a:r>
            <a:r>
              <a:rPr lang="ko-KR" altLang="en-US" sz="5000" spc="-50" dirty="0">
                <a:solidFill>
                  <a:srgbClr val="545454"/>
                </a:solidFill>
                <a:latin typeface="Nanum Square Round Bold Bold"/>
                <a:ea typeface="Nanum Square Round Bold Bold"/>
              </a:rPr>
              <a:t>세부 개발 내용</a:t>
            </a:r>
            <a:r>
              <a:rPr lang="en-US" altLang="ko-KR" sz="3200" spc="-50" dirty="0">
                <a:solidFill>
                  <a:srgbClr val="545454"/>
                </a:solidFill>
                <a:latin typeface="Nanum Square Round Bold Bold"/>
                <a:ea typeface="Nanum Square Round Bold Bold"/>
              </a:rPr>
              <a:t>_API</a:t>
            </a:r>
            <a:r>
              <a:rPr lang="ko-KR" altLang="en-US" sz="3200" spc="-50" dirty="0">
                <a:solidFill>
                  <a:srgbClr val="545454"/>
                </a:solidFill>
                <a:latin typeface="Nanum Square Round Bold Bold"/>
                <a:ea typeface="Nanum Square Round Bold Bold"/>
              </a:rPr>
              <a:t> </a:t>
            </a:r>
            <a:r>
              <a:rPr lang="en-US" altLang="ko-KR" sz="3200" spc="-50" dirty="0">
                <a:solidFill>
                  <a:srgbClr val="545454"/>
                </a:solidFill>
                <a:latin typeface="Nanum Square Round Bold Bold"/>
                <a:ea typeface="Nanum Square Round Bold Bold"/>
              </a:rPr>
              <a:t>&amp;</a:t>
            </a:r>
            <a:r>
              <a:rPr lang="ko-KR" altLang="en-US" sz="3200" spc="-50" dirty="0">
                <a:solidFill>
                  <a:srgbClr val="545454"/>
                </a:solidFill>
                <a:latin typeface="Nanum Square Round Bold Bold"/>
                <a:ea typeface="Nanum Square Round Bold Bold"/>
              </a:rPr>
              <a:t> </a:t>
            </a:r>
            <a:r>
              <a:rPr lang="en-US" altLang="ko-KR" sz="3200" spc="-50" dirty="0">
                <a:solidFill>
                  <a:srgbClr val="545454"/>
                </a:solidFill>
                <a:latin typeface="Nanum Square Round Bold Bold"/>
                <a:ea typeface="Nanum Square Round Bold Bold"/>
              </a:rPr>
              <a:t>DB</a:t>
            </a:r>
            <a:endParaRPr lang="en-US" sz="5000" spc="-50" dirty="0">
              <a:solidFill>
                <a:srgbClr val="545454"/>
              </a:solidFill>
              <a:ea typeface="Nanum Square Round Bol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791024" y="9752553"/>
            <a:ext cx="317789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97687307-67F5-F670-C597-87534FBDF0DA}"/>
              </a:ext>
            </a:extLst>
          </p:cNvPr>
          <p:cNvSpPr txBox="1"/>
          <p:nvPr/>
        </p:nvSpPr>
        <p:spPr>
          <a:xfrm>
            <a:off x="2089768" y="5039320"/>
            <a:ext cx="7010400" cy="1202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시외버스 배차리스트</a:t>
            </a:r>
            <a:endParaRPr lang="en-US" altLang="ko-KR" sz="2300" dirty="0">
              <a:solidFill>
                <a:srgbClr val="243762"/>
              </a:solidFill>
              <a:latin typeface="Canva Sans Bold"/>
            </a:endParaRPr>
          </a:p>
          <a:p>
            <a:pPr marL="342900" indent="-342900">
              <a:lnSpc>
                <a:spcPts val="3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시외버스 노선 정보</a:t>
            </a:r>
            <a:endParaRPr lang="en-US" altLang="ko-KR" sz="2300" dirty="0">
              <a:solidFill>
                <a:srgbClr val="243762"/>
              </a:solidFill>
              <a:latin typeface="Canva Sans Bold"/>
            </a:endParaRPr>
          </a:p>
          <a:p>
            <a:pPr marL="342900" indent="-342900">
              <a:lnSpc>
                <a:spcPts val="3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시외버스 상세 좌석 및 가격 정보</a:t>
            </a:r>
            <a:endParaRPr lang="en-US" altLang="ko-KR" sz="2300" dirty="0">
              <a:solidFill>
                <a:srgbClr val="243762"/>
              </a:solidFill>
              <a:latin typeface="Canva Sans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161EB3-AA44-7DE5-5E35-0A21F7D490F6}"/>
              </a:ext>
            </a:extLst>
          </p:cNvPr>
          <p:cNvSpPr txBox="1"/>
          <p:nvPr/>
        </p:nvSpPr>
        <p:spPr>
          <a:xfrm>
            <a:off x="1575707" y="3694014"/>
            <a:ext cx="504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4000" spc="-50" dirty="0" err="1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Tmoney</a:t>
            </a:r>
            <a:r>
              <a:rPr lang="en-US" altLang="ko-Kore-KR" sz="4000" spc="-50" dirty="0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 </a:t>
            </a:r>
            <a:r>
              <a:rPr lang="ko-Kore-KR" altLang="en-US" sz="4000" spc="-50" dirty="0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시외버스</a:t>
            </a:r>
            <a:r>
              <a:rPr lang="ko-KR" altLang="en-US" sz="4000" spc="-50" dirty="0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 </a:t>
            </a:r>
            <a:r>
              <a:rPr lang="en-US" altLang="ko-KR" sz="4000" spc="-50" dirty="0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API</a:t>
            </a:r>
            <a:endParaRPr lang="ko-Kore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66136C7-8D6B-CDD7-1DA9-67F089CEFF24}"/>
              </a:ext>
            </a:extLst>
          </p:cNvPr>
          <p:cNvCxnSpPr>
            <a:cxnSpLocks/>
          </p:cNvCxnSpPr>
          <p:nvPr/>
        </p:nvCxnSpPr>
        <p:spPr>
          <a:xfrm>
            <a:off x="7448547" y="5278308"/>
            <a:ext cx="3390902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A6667F-8E0D-97D2-7936-6466FFDB1899}"/>
              </a:ext>
            </a:extLst>
          </p:cNvPr>
          <p:cNvSpPr txBox="1"/>
          <p:nvPr/>
        </p:nvSpPr>
        <p:spPr>
          <a:xfrm>
            <a:off x="12117133" y="3841192"/>
            <a:ext cx="5042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4000" spc="-50" dirty="0" err="1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Firestore</a:t>
            </a:r>
            <a:r>
              <a:rPr lang="en-US" altLang="ko-Kore-KR" sz="4000" spc="-50" dirty="0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 DB</a:t>
            </a:r>
            <a:endParaRPr lang="ko-Kore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A91C291A-6275-B5BB-13AE-713146E34D38}"/>
              </a:ext>
            </a:extLst>
          </p:cNvPr>
          <p:cNvSpPr txBox="1"/>
          <p:nvPr/>
        </p:nvSpPr>
        <p:spPr>
          <a:xfrm>
            <a:off x="11734800" y="5037480"/>
            <a:ext cx="7010400" cy="791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조회한 </a:t>
            </a:r>
            <a:r>
              <a:rPr lang="ko-KR" altLang="en-US" sz="2300" dirty="0" err="1">
                <a:solidFill>
                  <a:srgbClr val="243762"/>
                </a:solidFill>
                <a:latin typeface="Canva Sans Bold"/>
              </a:rPr>
              <a:t>노선별</a:t>
            </a: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 배차시간 데이터</a:t>
            </a:r>
            <a:endParaRPr lang="en-US" altLang="ko-KR" sz="2300" dirty="0">
              <a:solidFill>
                <a:srgbClr val="243762"/>
              </a:solidFill>
              <a:latin typeface="Canva Sans Bold"/>
            </a:endParaRPr>
          </a:p>
          <a:p>
            <a:pPr marL="342900" indent="-342900">
              <a:lnSpc>
                <a:spcPts val="32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300" dirty="0" err="1">
                <a:solidFill>
                  <a:srgbClr val="243762"/>
                </a:solidFill>
                <a:latin typeface="Canva Sans Bold"/>
              </a:rPr>
              <a:t>같이탈래</a:t>
            </a: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 신청 리스트 데이터</a:t>
            </a:r>
            <a:endParaRPr lang="en-US" altLang="ko-KR" sz="2300" dirty="0">
              <a:solidFill>
                <a:srgbClr val="243762"/>
              </a:solidFill>
              <a:latin typeface="Canva Sans 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005376-3ADC-DEFC-E9D1-A22BD75B915A}"/>
              </a:ext>
            </a:extLst>
          </p:cNvPr>
          <p:cNvSpPr txBox="1"/>
          <p:nvPr/>
        </p:nvSpPr>
        <p:spPr>
          <a:xfrm>
            <a:off x="7404717" y="5365517"/>
            <a:ext cx="33909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spc="-50" dirty="0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시간적 효율을 위해 </a:t>
            </a:r>
            <a:endParaRPr lang="en-US" altLang="ko-KR" sz="2000" spc="-50" dirty="0">
              <a:solidFill>
                <a:schemeClr val="accent1">
                  <a:lumMod val="75000"/>
                </a:schemeClr>
              </a:solidFill>
              <a:latin typeface="Nanum Square Round Bold Bold"/>
              <a:ea typeface="Nanum Square Round Bold Bold"/>
            </a:endParaRPr>
          </a:p>
          <a:p>
            <a:pPr algn="ctr"/>
            <a:r>
              <a:rPr lang="ko-KR" altLang="en-US" sz="2000" spc="-50" dirty="0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전체 </a:t>
            </a:r>
            <a:r>
              <a:rPr lang="en-US" altLang="ko-KR" sz="2000" spc="-50" dirty="0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API </a:t>
            </a:r>
            <a:r>
              <a:rPr lang="ko-KR" altLang="en-US" sz="2000" spc="-50" dirty="0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정보를 저장하지 않고</a:t>
            </a:r>
            <a:endParaRPr lang="en-US" altLang="ko-KR" sz="2000" spc="-50" dirty="0">
              <a:solidFill>
                <a:schemeClr val="accent1">
                  <a:lumMod val="75000"/>
                </a:schemeClr>
              </a:solidFill>
              <a:latin typeface="Nanum Square Round Bold Bold"/>
              <a:ea typeface="Nanum Square Round Bold Bold"/>
            </a:endParaRPr>
          </a:p>
          <a:p>
            <a:pPr algn="ctr"/>
            <a:r>
              <a:rPr lang="ko-KR" altLang="en-US" sz="2000" spc="-50" dirty="0">
                <a:solidFill>
                  <a:schemeClr val="accent1">
                    <a:lumMod val="75000"/>
                  </a:schemeClr>
                </a:solidFill>
                <a:latin typeface="Nanum Square Round Bold Bold"/>
                <a:ea typeface="Nanum Square Round Bold Bold"/>
              </a:rPr>
              <a:t>선별 저장</a:t>
            </a:r>
            <a:endParaRPr lang="ko-Kore-KR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3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199515"/>
            <a:ext cx="9191998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 dirty="0">
                <a:solidFill>
                  <a:srgbClr val="243762"/>
                </a:solidFill>
                <a:latin typeface="Nanum Square Round Bold Bold"/>
              </a:rPr>
              <a:t>How_</a:t>
            </a:r>
            <a:r>
              <a:rPr lang="ko-KR" altLang="en-US" sz="5000" spc="-50" dirty="0">
                <a:solidFill>
                  <a:srgbClr val="545454"/>
                </a:solidFill>
                <a:latin typeface="Nanum Square Round Bold Bold"/>
                <a:ea typeface="Nanum Square Round Bold Bold"/>
              </a:rPr>
              <a:t>세부 개발 내용</a:t>
            </a:r>
            <a:r>
              <a:rPr lang="en-US" altLang="ko-KR" sz="3200" spc="-50" dirty="0">
                <a:solidFill>
                  <a:srgbClr val="545454"/>
                </a:solidFill>
                <a:latin typeface="Nanum Square Round Bold Bold"/>
                <a:ea typeface="Nanum Square Round Bold Bold"/>
              </a:rPr>
              <a:t>_DB</a:t>
            </a:r>
            <a:endParaRPr lang="en-US" sz="5000" spc="-50" dirty="0">
              <a:solidFill>
                <a:srgbClr val="545454"/>
              </a:solidFill>
              <a:ea typeface="Nanum Square Round Bol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791024" y="9752553"/>
            <a:ext cx="317789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22</a:t>
            </a:r>
          </a:p>
        </p:txBody>
      </p:sp>
      <p:pic>
        <p:nvPicPr>
          <p:cNvPr id="17" name="그림 16" descr="텍스트, 소프트웨어, 번호, 웹 페이지이(가) 표시된 사진&#10;&#10;자동 생성된 설명">
            <a:extLst>
              <a:ext uri="{FF2B5EF4-FFF2-40B4-BE49-F238E27FC236}">
                <a16:creationId xmlns:a16="http://schemas.microsoft.com/office/drawing/2014/main" id="{732AD600-C1D5-34C9-ACFD-FD30212AE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9" y="3116422"/>
            <a:ext cx="7772400" cy="4614767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85E69BA-0139-78D0-BF26-677B1D32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82" y="3086099"/>
            <a:ext cx="8352160" cy="4617100"/>
          </a:xfrm>
          <a:prstGeom prst="rect">
            <a:avLst/>
          </a:prstGeom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FE0F82E3-4B43-72C5-3FF1-B4EE08E55384}"/>
              </a:ext>
            </a:extLst>
          </p:cNvPr>
          <p:cNvSpPr txBox="1"/>
          <p:nvPr/>
        </p:nvSpPr>
        <p:spPr>
          <a:xfrm>
            <a:off x="2517729" y="8182973"/>
            <a:ext cx="4191000" cy="38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243762"/>
                </a:solidFill>
                <a:latin typeface="Canva Sans Bold"/>
              </a:rPr>
              <a:t>&lt;</a:t>
            </a: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조회</a:t>
            </a:r>
            <a:r>
              <a:rPr lang="en-US" altLang="ko-KR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노선 </a:t>
            </a:r>
            <a:r>
              <a:rPr lang="en-US" altLang="ko-KR" sz="2300" dirty="0">
                <a:solidFill>
                  <a:srgbClr val="243762"/>
                </a:solidFill>
                <a:latin typeface="Canva Sans Bold"/>
              </a:rPr>
              <a:t>ID</a:t>
            </a: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별</a:t>
            </a:r>
            <a:r>
              <a:rPr lang="en-US" altLang="ko-KR" sz="2300" dirty="0">
                <a:solidFill>
                  <a:srgbClr val="243762"/>
                </a:solidFill>
                <a:latin typeface="Canva Sans Bold"/>
              </a:rPr>
              <a:t> </a:t>
            </a: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분류 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&gt;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97687307-67F5-F670-C597-87534FBDF0DA}"/>
              </a:ext>
            </a:extLst>
          </p:cNvPr>
          <p:cNvSpPr txBox="1"/>
          <p:nvPr/>
        </p:nvSpPr>
        <p:spPr>
          <a:xfrm>
            <a:off x="11254602" y="8182973"/>
            <a:ext cx="4191000" cy="38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243762"/>
                </a:solidFill>
                <a:latin typeface="Canva Sans Bold"/>
              </a:rPr>
              <a:t>&lt;</a:t>
            </a:r>
            <a:r>
              <a:rPr lang="ko-KR" altLang="en-US" sz="2300" dirty="0" err="1">
                <a:solidFill>
                  <a:srgbClr val="243762"/>
                </a:solidFill>
                <a:latin typeface="Canva Sans Bold"/>
              </a:rPr>
              <a:t>같이탈래</a:t>
            </a:r>
            <a:r>
              <a:rPr lang="ko-KR" altLang="en-US" sz="2300" dirty="0">
                <a:solidFill>
                  <a:srgbClr val="243762"/>
                </a:solidFill>
                <a:latin typeface="Canva Sans Bold"/>
              </a:rPr>
              <a:t> 신청 정보</a:t>
            </a:r>
            <a:r>
              <a:rPr lang="en-US" sz="2300" dirty="0">
                <a:solidFill>
                  <a:srgbClr val="243762"/>
                </a:solidFill>
                <a:latin typeface="Canva Sans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6010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054394" y="8045957"/>
            <a:ext cx="6179213" cy="1212343"/>
          </a:xfrm>
          <a:custGeom>
            <a:avLst/>
            <a:gdLst/>
            <a:ahLst/>
            <a:cxnLst/>
            <a:rect l="l" t="t" r="r" b="b"/>
            <a:pathLst>
              <a:path w="6179213" h="1212343">
                <a:moveTo>
                  <a:pt x="0" y="0"/>
                </a:moveTo>
                <a:lnTo>
                  <a:pt x="6179212" y="0"/>
                </a:lnTo>
                <a:lnTo>
                  <a:pt x="6179212" y="1212343"/>
                </a:lnTo>
                <a:lnTo>
                  <a:pt x="0" y="1212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054394" y="5063203"/>
            <a:ext cx="6179213" cy="3231135"/>
          </a:xfrm>
          <a:custGeom>
            <a:avLst/>
            <a:gdLst/>
            <a:ahLst/>
            <a:cxnLst/>
            <a:rect l="l" t="t" r="r" b="b"/>
            <a:pathLst>
              <a:path w="6179213" h="3231135">
                <a:moveTo>
                  <a:pt x="0" y="0"/>
                </a:moveTo>
                <a:lnTo>
                  <a:pt x="6179212" y="0"/>
                </a:lnTo>
                <a:lnTo>
                  <a:pt x="6179212" y="3231135"/>
                </a:lnTo>
                <a:lnTo>
                  <a:pt x="0" y="3231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054394" y="2417957"/>
            <a:ext cx="6179213" cy="2942737"/>
          </a:xfrm>
          <a:custGeom>
            <a:avLst/>
            <a:gdLst/>
            <a:ahLst/>
            <a:cxnLst/>
            <a:rect l="l" t="t" r="r" b="b"/>
            <a:pathLst>
              <a:path w="6179213" h="2942737">
                <a:moveTo>
                  <a:pt x="0" y="0"/>
                </a:moveTo>
                <a:lnTo>
                  <a:pt x="6179212" y="0"/>
                </a:lnTo>
                <a:lnTo>
                  <a:pt x="6179212" y="2942736"/>
                </a:lnTo>
                <a:lnTo>
                  <a:pt x="0" y="2942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When_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프로젝트 일정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12617" y="9752552"/>
            <a:ext cx="303933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887169" y="2520315"/>
            <a:ext cx="3932782" cy="6187577"/>
          </a:xfrm>
          <a:custGeom>
            <a:avLst/>
            <a:gdLst/>
            <a:ahLst/>
            <a:cxnLst/>
            <a:rect l="l" t="t" r="r" b="b"/>
            <a:pathLst>
              <a:path w="3932782" h="6187577">
                <a:moveTo>
                  <a:pt x="0" y="0"/>
                </a:moveTo>
                <a:lnTo>
                  <a:pt x="3932782" y="0"/>
                </a:lnTo>
                <a:lnTo>
                  <a:pt x="3932782" y="6187577"/>
                </a:lnTo>
                <a:lnTo>
                  <a:pt x="0" y="6187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>
            <a:hlinkClick r:id="rId5"/>
          </p:cNvPr>
          <p:cNvSpPr/>
          <p:nvPr/>
        </p:nvSpPr>
        <p:spPr>
          <a:xfrm>
            <a:off x="8548392" y="2520315"/>
            <a:ext cx="8467400" cy="6191405"/>
          </a:xfrm>
          <a:custGeom>
            <a:avLst/>
            <a:gdLst/>
            <a:ahLst/>
            <a:cxnLst/>
            <a:rect l="l" t="t" r="r" b="b"/>
            <a:pathLst>
              <a:path w="8467400" h="6191405">
                <a:moveTo>
                  <a:pt x="0" y="0"/>
                </a:moveTo>
                <a:lnTo>
                  <a:pt x="8467400" y="0"/>
                </a:lnTo>
                <a:lnTo>
                  <a:pt x="8467400" y="6191405"/>
                </a:lnTo>
                <a:lnTo>
                  <a:pt x="0" y="6191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When_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산출물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10506" y="9752553"/>
            <a:ext cx="350902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262581" y="4034890"/>
            <a:ext cx="14364242" cy="3133227"/>
          </a:xfrm>
          <a:custGeom>
            <a:avLst/>
            <a:gdLst/>
            <a:ahLst/>
            <a:cxnLst/>
            <a:rect l="l" t="t" r="r" b="b"/>
            <a:pathLst>
              <a:path w="14364242" h="3133227">
                <a:moveTo>
                  <a:pt x="0" y="0"/>
                </a:moveTo>
                <a:lnTo>
                  <a:pt x="14364242" y="0"/>
                </a:lnTo>
                <a:lnTo>
                  <a:pt x="14364242" y="3133228"/>
                </a:lnTo>
                <a:lnTo>
                  <a:pt x="0" y="3133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Build_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기대효과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06556" y="9752553"/>
            <a:ext cx="354852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Build_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시연 영상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03362" y="9752553"/>
            <a:ext cx="358045" cy="34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26</a:t>
            </a:r>
          </a:p>
        </p:txBody>
      </p:sp>
      <p:pic>
        <p:nvPicPr>
          <p:cNvPr id="16" name="탈래탈래_시연영상_D145CA3D-67E2-436F-A045-2C367429437F.mp4">
            <a:hlinkClick r:id="" action="ppaction://media"/>
            <a:extLst>
              <a:ext uri="{FF2B5EF4-FFF2-40B4-BE49-F238E27FC236}">
                <a16:creationId xmlns:a16="http://schemas.microsoft.com/office/drawing/2014/main" id="{763D0CAB-575A-6C1E-2C3D-039E34522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3265" y="1212539"/>
            <a:ext cx="4467598" cy="7942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705675" y="3428465"/>
            <a:ext cx="17033411" cy="3430069"/>
          </a:xfrm>
          <a:custGeom>
            <a:avLst/>
            <a:gdLst/>
            <a:ahLst/>
            <a:cxnLst/>
            <a:rect l="l" t="t" r="r" b="b"/>
            <a:pathLst>
              <a:path w="17033411" h="3430069">
                <a:moveTo>
                  <a:pt x="0" y="0"/>
                </a:moveTo>
                <a:lnTo>
                  <a:pt x="17033411" y="0"/>
                </a:lnTo>
                <a:lnTo>
                  <a:pt x="17033411" y="3430070"/>
                </a:lnTo>
                <a:lnTo>
                  <a:pt x="0" y="343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693186" y="7844440"/>
            <a:ext cx="10644229" cy="784637"/>
          </a:xfrm>
          <a:custGeom>
            <a:avLst/>
            <a:gdLst/>
            <a:ahLst/>
            <a:cxnLst/>
            <a:rect l="l" t="t" r="r" b="b"/>
            <a:pathLst>
              <a:path w="10644229" h="784637">
                <a:moveTo>
                  <a:pt x="0" y="0"/>
                </a:moveTo>
                <a:lnTo>
                  <a:pt x="10644229" y="0"/>
                </a:lnTo>
                <a:lnTo>
                  <a:pt x="10644229" y="784637"/>
                </a:lnTo>
                <a:lnTo>
                  <a:pt x="0" y="784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32" b="-163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Build_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향후 보완 사항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05202" y="9752553"/>
            <a:ext cx="356205" cy="34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164223" y="3042517"/>
            <a:ext cx="12920209" cy="5469238"/>
          </a:xfrm>
          <a:custGeom>
            <a:avLst/>
            <a:gdLst/>
            <a:ahLst/>
            <a:cxnLst/>
            <a:rect l="l" t="t" r="r" b="b"/>
            <a:pathLst>
              <a:path w="12920209" h="5469238">
                <a:moveTo>
                  <a:pt x="0" y="0"/>
                </a:moveTo>
                <a:lnTo>
                  <a:pt x="12920209" y="0"/>
                </a:lnTo>
                <a:lnTo>
                  <a:pt x="12920209" y="5469238"/>
                </a:lnTo>
                <a:lnTo>
                  <a:pt x="0" y="546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ea typeface="Nanum Square Round Bold Bold"/>
              </a:rPr>
              <a:t>참고 문헌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798546" y="9752553"/>
            <a:ext cx="489450" cy="34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56318" y="3856426"/>
            <a:ext cx="9191998" cy="3523871"/>
            <a:chOff x="0" y="0"/>
            <a:chExt cx="12255997" cy="469849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6995"/>
              <a:ext cx="12255997" cy="2754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 spc="-140">
                  <a:solidFill>
                    <a:srgbClr val="243762"/>
                  </a:solidFill>
                  <a:latin typeface="Nanum Square Round Bold"/>
                </a:rPr>
                <a:t>Q &amp; 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618784"/>
              <a:ext cx="1225599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251228" y="4232394"/>
            <a:ext cx="3588025" cy="1385968"/>
            <a:chOff x="0" y="0"/>
            <a:chExt cx="944994" cy="3650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4994" cy="365029"/>
            </a:xfrm>
            <a:custGeom>
              <a:avLst/>
              <a:gdLst/>
              <a:ahLst/>
              <a:cxnLst/>
              <a:rect l="l" t="t" r="r" b="b"/>
              <a:pathLst>
                <a:path w="944994" h="365029">
                  <a:moveTo>
                    <a:pt x="0" y="0"/>
                  </a:moveTo>
                  <a:lnTo>
                    <a:pt x="944994" y="0"/>
                  </a:lnTo>
                  <a:lnTo>
                    <a:pt x="944994" y="365029"/>
                  </a:lnTo>
                  <a:lnTo>
                    <a:pt x="0" y="365029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17596" y="9752553"/>
            <a:ext cx="343812" cy="34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66815" y="3935791"/>
            <a:ext cx="3779810" cy="2798859"/>
          </a:xfrm>
          <a:custGeom>
            <a:avLst/>
            <a:gdLst/>
            <a:ahLst/>
            <a:cxnLst/>
            <a:rect l="l" t="t" r="r" b="b"/>
            <a:pathLst>
              <a:path w="3779810" h="2798859">
                <a:moveTo>
                  <a:pt x="0" y="0"/>
                </a:moveTo>
                <a:lnTo>
                  <a:pt x="3779810" y="0"/>
                </a:lnTo>
                <a:lnTo>
                  <a:pt x="3779810" y="2798859"/>
                </a:lnTo>
                <a:lnTo>
                  <a:pt x="0" y="279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51970" y="3935791"/>
            <a:ext cx="3779810" cy="2798859"/>
          </a:xfrm>
          <a:custGeom>
            <a:avLst/>
            <a:gdLst/>
            <a:ahLst/>
            <a:cxnLst/>
            <a:rect l="l" t="t" r="r" b="b"/>
            <a:pathLst>
              <a:path w="3779810" h="2798859">
                <a:moveTo>
                  <a:pt x="0" y="0"/>
                </a:moveTo>
                <a:lnTo>
                  <a:pt x="3779810" y="0"/>
                </a:lnTo>
                <a:lnTo>
                  <a:pt x="3779810" y="2798859"/>
                </a:lnTo>
                <a:lnTo>
                  <a:pt x="0" y="279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148801" y="6358296"/>
            <a:ext cx="2475898" cy="1803432"/>
          </a:xfrm>
          <a:custGeom>
            <a:avLst/>
            <a:gdLst/>
            <a:ahLst/>
            <a:cxnLst/>
            <a:rect l="l" t="t" r="r" b="b"/>
            <a:pathLst>
              <a:path w="2475898" h="1803432">
                <a:moveTo>
                  <a:pt x="0" y="0"/>
                </a:moveTo>
                <a:lnTo>
                  <a:pt x="2475898" y="0"/>
                </a:lnTo>
                <a:lnTo>
                  <a:pt x="2475898" y="1803432"/>
                </a:lnTo>
                <a:lnTo>
                  <a:pt x="0" y="1803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31694" y="3167271"/>
            <a:ext cx="7669929" cy="602584"/>
          </a:xfrm>
          <a:custGeom>
            <a:avLst/>
            <a:gdLst/>
            <a:ahLst/>
            <a:cxnLst/>
            <a:rect l="l" t="t" r="r" b="b"/>
            <a:pathLst>
              <a:path w="7669929" h="602584">
                <a:moveTo>
                  <a:pt x="0" y="0"/>
                </a:moveTo>
                <a:lnTo>
                  <a:pt x="7669929" y="0"/>
                </a:lnTo>
                <a:lnTo>
                  <a:pt x="7669929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401623" y="2313613"/>
            <a:ext cx="8898278" cy="6043216"/>
          </a:xfrm>
          <a:custGeom>
            <a:avLst/>
            <a:gdLst/>
            <a:ahLst/>
            <a:cxnLst/>
            <a:rect l="l" t="t" r="r" b="b"/>
            <a:pathLst>
              <a:path w="8898278" h="6043216">
                <a:moveTo>
                  <a:pt x="0" y="0"/>
                </a:moveTo>
                <a:lnTo>
                  <a:pt x="8898278" y="0"/>
                </a:lnTo>
                <a:lnTo>
                  <a:pt x="8898278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28700" y="1179512"/>
            <a:ext cx="9191998" cy="2152271"/>
            <a:chOff x="0" y="0"/>
            <a:chExt cx="12255997" cy="286969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0320"/>
              <a:ext cx="12255997" cy="992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 spc="-50">
                  <a:solidFill>
                    <a:srgbClr val="243762"/>
                  </a:solidFill>
                  <a:ea typeface="Nanum Square Round Bold Bold"/>
                </a:rPr>
                <a:t>팀 소개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789984"/>
              <a:ext cx="1225599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876218" y="9752553"/>
            <a:ext cx="14739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24230" y="2696957"/>
            <a:ext cx="10839540" cy="938040"/>
          </a:xfrm>
          <a:custGeom>
            <a:avLst/>
            <a:gdLst/>
            <a:ahLst/>
            <a:cxnLst/>
            <a:rect l="l" t="t" r="r" b="b"/>
            <a:pathLst>
              <a:path w="10839540" h="938040">
                <a:moveTo>
                  <a:pt x="0" y="0"/>
                </a:moveTo>
                <a:lnTo>
                  <a:pt x="10839540" y="0"/>
                </a:lnTo>
                <a:lnTo>
                  <a:pt x="10839540" y="938039"/>
                </a:lnTo>
                <a:lnTo>
                  <a:pt x="0" y="938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88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89669" y="3911221"/>
            <a:ext cx="3108662" cy="3116908"/>
          </a:xfrm>
          <a:custGeom>
            <a:avLst/>
            <a:gdLst/>
            <a:ahLst/>
            <a:cxnLst/>
            <a:rect l="l" t="t" r="r" b="b"/>
            <a:pathLst>
              <a:path w="3108662" h="3116908">
                <a:moveTo>
                  <a:pt x="0" y="0"/>
                </a:moveTo>
                <a:lnTo>
                  <a:pt x="3108662" y="0"/>
                </a:lnTo>
                <a:lnTo>
                  <a:pt x="3108662" y="3116908"/>
                </a:lnTo>
                <a:lnTo>
                  <a:pt x="0" y="3116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34088" y="7304354"/>
            <a:ext cx="10219824" cy="1922618"/>
          </a:xfrm>
          <a:custGeom>
            <a:avLst/>
            <a:gdLst/>
            <a:ahLst/>
            <a:cxnLst/>
            <a:rect l="l" t="t" r="r" b="b"/>
            <a:pathLst>
              <a:path w="10219824" h="1922618">
                <a:moveTo>
                  <a:pt x="0" y="0"/>
                </a:moveTo>
                <a:lnTo>
                  <a:pt x="10219824" y="0"/>
                </a:lnTo>
                <a:lnTo>
                  <a:pt x="10219824" y="1922618"/>
                </a:lnTo>
                <a:lnTo>
                  <a:pt x="0" y="1922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3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Problem_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프로젝트 배경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873063" y="9752553"/>
            <a:ext cx="15371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187110" y="2831197"/>
            <a:ext cx="11913779" cy="857339"/>
          </a:xfrm>
          <a:custGeom>
            <a:avLst/>
            <a:gdLst/>
            <a:ahLst/>
            <a:cxnLst/>
            <a:rect l="l" t="t" r="r" b="b"/>
            <a:pathLst>
              <a:path w="11913779" h="857339">
                <a:moveTo>
                  <a:pt x="0" y="0"/>
                </a:moveTo>
                <a:lnTo>
                  <a:pt x="11913780" y="0"/>
                </a:lnTo>
                <a:lnTo>
                  <a:pt x="11913780" y="857339"/>
                </a:lnTo>
                <a:lnTo>
                  <a:pt x="0" y="85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36796" y="4269561"/>
            <a:ext cx="8115300" cy="3830825"/>
          </a:xfrm>
          <a:custGeom>
            <a:avLst/>
            <a:gdLst/>
            <a:ahLst/>
            <a:cxnLst/>
            <a:rect l="l" t="t" r="r" b="b"/>
            <a:pathLst>
              <a:path w="8115300" h="3830825">
                <a:moveTo>
                  <a:pt x="0" y="0"/>
                </a:moveTo>
                <a:lnTo>
                  <a:pt x="8115300" y="0"/>
                </a:lnTo>
                <a:lnTo>
                  <a:pt x="8115300" y="3830825"/>
                </a:lnTo>
                <a:lnTo>
                  <a:pt x="0" y="3830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826139" y="4583886"/>
            <a:ext cx="6641448" cy="3777959"/>
          </a:xfrm>
          <a:custGeom>
            <a:avLst/>
            <a:gdLst/>
            <a:ahLst/>
            <a:cxnLst/>
            <a:rect l="l" t="t" r="r" b="b"/>
            <a:pathLst>
              <a:path w="6641448" h="3777959">
                <a:moveTo>
                  <a:pt x="0" y="0"/>
                </a:moveTo>
                <a:lnTo>
                  <a:pt x="6641448" y="0"/>
                </a:lnTo>
                <a:lnTo>
                  <a:pt x="6641448" y="3777959"/>
                </a:lnTo>
                <a:lnTo>
                  <a:pt x="0" y="3777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Problem_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문제 정의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74849" y="9752553"/>
            <a:ext cx="1501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442878" y="2626047"/>
            <a:ext cx="13868141" cy="789486"/>
          </a:xfrm>
          <a:custGeom>
            <a:avLst/>
            <a:gdLst/>
            <a:ahLst/>
            <a:cxnLst/>
            <a:rect l="l" t="t" r="r" b="b"/>
            <a:pathLst>
              <a:path w="13868141" h="789486">
                <a:moveTo>
                  <a:pt x="0" y="0"/>
                </a:moveTo>
                <a:lnTo>
                  <a:pt x="13868141" y="0"/>
                </a:lnTo>
                <a:lnTo>
                  <a:pt x="13868141" y="789486"/>
                </a:lnTo>
                <a:lnTo>
                  <a:pt x="0" y="78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0131" y="4885102"/>
            <a:ext cx="8930888" cy="1319684"/>
          </a:xfrm>
          <a:custGeom>
            <a:avLst/>
            <a:gdLst/>
            <a:ahLst/>
            <a:cxnLst/>
            <a:rect l="l" t="t" r="r" b="b"/>
            <a:pathLst>
              <a:path w="8930888" h="1319684">
                <a:moveTo>
                  <a:pt x="0" y="0"/>
                </a:moveTo>
                <a:lnTo>
                  <a:pt x="8930888" y="0"/>
                </a:lnTo>
                <a:lnTo>
                  <a:pt x="8930888" y="1319685"/>
                </a:lnTo>
                <a:lnTo>
                  <a:pt x="0" y="1319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80131" y="6585090"/>
            <a:ext cx="8930888" cy="1051180"/>
          </a:xfrm>
          <a:custGeom>
            <a:avLst/>
            <a:gdLst/>
            <a:ahLst/>
            <a:cxnLst/>
            <a:rect l="l" t="t" r="r" b="b"/>
            <a:pathLst>
              <a:path w="8930888" h="1051180">
                <a:moveTo>
                  <a:pt x="0" y="0"/>
                </a:moveTo>
                <a:lnTo>
                  <a:pt x="8930888" y="0"/>
                </a:lnTo>
                <a:lnTo>
                  <a:pt x="8930888" y="1051179"/>
                </a:lnTo>
                <a:lnTo>
                  <a:pt x="0" y="1051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442878" y="3741674"/>
            <a:ext cx="4222272" cy="5516626"/>
          </a:xfrm>
          <a:custGeom>
            <a:avLst/>
            <a:gdLst/>
            <a:ahLst/>
            <a:cxnLst/>
            <a:rect l="l" t="t" r="r" b="b"/>
            <a:pathLst>
              <a:path w="4222272" h="5516626">
                <a:moveTo>
                  <a:pt x="0" y="0"/>
                </a:moveTo>
                <a:lnTo>
                  <a:pt x="4222272" y="0"/>
                </a:lnTo>
                <a:lnTo>
                  <a:pt x="4222272" y="5516626"/>
                </a:lnTo>
                <a:lnTo>
                  <a:pt x="0" y="5516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Why_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문제 발생 원인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868241" y="9752553"/>
            <a:ext cx="1633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20383" y="6623756"/>
            <a:ext cx="4623615" cy="1137212"/>
          </a:xfrm>
          <a:custGeom>
            <a:avLst/>
            <a:gdLst/>
            <a:ahLst/>
            <a:cxnLst/>
            <a:rect l="l" t="t" r="r" b="b"/>
            <a:pathLst>
              <a:path w="4623615" h="1137212">
                <a:moveTo>
                  <a:pt x="0" y="0"/>
                </a:moveTo>
                <a:lnTo>
                  <a:pt x="4623615" y="0"/>
                </a:lnTo>
                <a:lnTo>
                  <a:pt x="4623615" y="1137212"/>
                </a:lnTo>
                <a:lnTo>
                  <a:pt x="0" y="1137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5" b="-122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02376" y="3831223"/>
            <a:ext cx="2231079" cy="2211508"/>
          </a:xfrm>
          <a:custGeom>
            <a:avLst/>
            <a:gdLst/>
            <a:ahLst/>
            <a:cxnLst/>
            <a:rect l="l" t="t" r="r" b="b"/>
            <a:pathLst>
              <a:path w="2231079" h="2211508">
                <a:moveTo>
                  <a:pt x="0" y="0"/>
                </a:moveTo>
                <a:lnTo>
                  <a:pt x="2231079" y="0"/>
                </a:lnTo>
                <a:lnTo>
                  <a:pt x="2231079" y="2211508"/>
                </a:lnTo>
                <a:lnTo>
                  <a:pt x="0" y="2211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13713" y="6668940"/>
            <a:ext cx="4795230" cy="1187123"/>
          </a:xfrm>
          <a:custGeom>
            <a:avLst/>
            <a:gdLst/>
            <a:ahLst/>
            <a:cxnLst/>
            <a:rect l="l" t="t" r="r" b="b"/>
            <a:pathLst>
              <a:path w="4795230" h="1187123">
                <a:moveTo>
                  <a:pt x="0" y="0"/>
                </a:moveTo>
                <a:lnTo>
                  <a:pt x="4795230" y="0"/>
                </a:lnTo>
                <a:lnTo>
                  <a:pt x="4795230" y="1187123"/>
                </a:lnTo>
                <a:lnTo>
                  <a:pt x="0" y="1187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68310" y="4001624"/>
            <a:ext cx="4086036" cy="2384300"/>
          </a:xfrm>
          <a:custGeom>
            <a:avLst/>
            <a:gdLst/>
            <a:ahLst/>
            <a:cxnLst/>
            <a:rect l="l" t="t" r="r" b="b"/>
            <a:pathLst>
              <a:path w="4086036" h="2384300">
                <a:moveTo>
                  <a:pt x="0" y="0"/>
                </a:moveTo>
                <a:lnTo>
                  <a:pt x="4086036" y="0"/>
                </a:lnTo>
                <a:lnTo>
                  <a:pt x="4086036" y="2384300"/>
                </a:lnTo>
                <a:lnTo>
                  <a:pt x="0" y="2384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61215" y="3855318"/>
            <a:ext cx="2263207" cy="2676912"/>
          </a:xfrm>
          <a:custGeom>
            <a:avLst/>
            <a:gdLst/>
            <a:ahLst/>
            <a:cxnLst/>
            <a:rect l="l" t="t" r="r" b="b"/>
            <a:pathLst>
              <a:path w="2263207" h="2676912">
                <a:moveTo>
                  <a:pt x="0" y="0"/>
                </a:moveTo>
                <a:lnTo>
                  <a:pt x="2263207" y="0"/>
                </a:lnTo>
                <a:lnTo>
                  <a:pt x="2263207" y="2676912"/>
                </a:lnTo>
                <a:lnTo>
                  <a:pt x="0" y="2676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76576" y="4461749"/>
            <a:ext cx="950457" cy="950457"/>
          </a:xfrm>
          <a:custGeom>
            <a:avLst/>
            <a:gdLst/>
            <a:ahLst/>
            <a:cxnLst/>
            <a:rect l="l" t="t" r="r" b="b"/>
            <a:pathLst>
              <a:path w="950457" h="950457">
                <a:moveTo>
                  <a:pt x="0" y="0"/>
                </a:moveTo>
                <a:lnTo>
                  <a:pt x="950456" y="0"/>
                </a:lnTo>
                <a:lnTo>
                  <a:pt x="950456" y="950456"/>
                </a:lnTo>
                <a:lnTo>
                  <a:pt x="0" y="9504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895624" y="4640049"/>
            <a:ext cx="1227415" cy="772156"/>
          </a:xfrm>
          <a:custGeom>
            <a:avLst/>
            <a:gdLst/>
            <a:ahLst/>
            <a:cxnLst/>
            <a:rect l="l" t="t" r="r" b="b"/>
            <a:pathLst>
              <a:path w="1227415" h="772156">
                <a:moveTo>
                  <a:pt x="0" y="0"/>
                </a:moveTo>
                <a:lnTo>
                  <a:pt x="1227416" y="0"/>
                </a:lnTo>
                <a:lnTo>
                  <a:pt x="1227416" y="772156"/>
                </a:lnTo>
                <a:lnTo>
                  <a:pt x="0" y="7721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201129" y="6772562"/>
            <a:ext cx="5383378" cy="1083501"/>
          </a:xfrm>
          <a:custGeom>
            <a:avLst/>
            <a:gdLst/>
            <a:ahLst/>
            <a:cxnLst/>
            <a:rect l="l" t="t" r="r" b="b"/>
            <a:pathLst>
              <a:path w="5383378" h="1083501">
                <a:moveTo>
                  <a:pt x="0" y="0"/>
                </a:moveTo>
                <a:lnTo>
                  <a:pt x="5383378" y="0"/>
                </a:lnTo>
                <a:lnTo>
                  <a:pt x="5383378" y="1083501"/>
                </a:lnTo>
                <a:lnTo>
                  <a:pt x="0" y="1083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What_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벤치 마킹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887291" y="9752553"/>
            <a:ext cx="1252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316019" y="2520315"/>
            <a:ext cx="6546584" cy="1035429"/>
          </a:xfrm>
          <a:custGeom>
            <a:avLst/>
            <a:gdLst/>
            <a:ahLst/>
            <a:cxnLst/>
            <a:rect l="l" t="t" r="r" b="b"/>
            <a:pathLst>
              <a:path w="6546584" h="1035429">
                <a:moveTo>
                  <a:pt x="0" y="0"/>
                </a:moveTo>
                <a:lnTo>
                  <a:pt x="6546585" y="0"/>
                </a:lnTo>
                <a:lnTo>
                  <a:pt x="6546585" y="1035429"/>
                </a:lnTo>
                <a:lnTo>
                  <a:pt x="0" y="1035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45609" y="4901454"/>
            <a:ext cx="4102447" cy="4102447"/>
          </a:xfrm>
          <a:custGeom>
            <a:avLst/>
            <a:gdLst/>
            <a:ahLst/>
            <a:cxnLst/>
            <a:rect l="l" t="t" r="r" b="b"/>
            <a:pathLst>
              <a:path w="4102447" h="4102447">
                <a:moveTo>
                  <a:pt x="0" y="0"/>
                </a:moveTo>
                <a:lnTo>
                  <a:pt x="4102446" y="0"/>
                </a:lnTo>
                <a:lnTo>
                  <a:pt x="4102446" y="4102447"/>
                </a:lnTo>
                <a:lnTo>
                  <a:pt x="0" y="410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62609" y="3746244"/>
            <a:ext cx="16109343" cy="572094"/>
          </a:xfrm>
          <a:custGeom>
            <a:avLst/>
            <a:gdLst/>
            <a:ahLst/>
            <a:cxnLst/>
            <a:rect l="l" t="t" r="r" b="b"/>
            <a:pathLst>
              <a:path w="16109343" h="572094">
                <a:moveTo>
                  <a:pt x="0" y="0"/>
                </a:moveTo>
                <a:lnTo>
                  <a:pt x="16109343" y="0"/>
                </a:lnTo>
                <a:lnTo>
                  <a:pt x="16109343" y="572095"/>
                </a:lnTo>
                <a:lnTo>
                  <a:pt x="0" y="572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73120" y="4890218"/>
            <a:ext cx="2361108" cy="4113682"/>
          </a:xfrm>
          <a:custGeom>
            <a:avLst/>
            <a:gdLst/>
            <a:ahLst/>
            <a:cxnLst/>
            <a:rect l="l" t="t" r="r" b="b"/>
            <a:pathLst>
              <a:path w="2361108" h="4113682">
                <a:moveTo>
                  <a:pt x="0" y="0"/>
                </a:moveTo>
                <a:lnTo>
                  <a:pt x="2361108" y="0"/>
                </a:lnTo>
                <a:lnTo>
                  <a:pt x="2361108" y="4113683"/>
                </a:lnTo>
                <a:lnTo>
                  <a:pt x="0" y="4113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What_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벤치 마킹</a:t>
            </a:r>
          </a:p>
        </p:txBody>
      </p:sp>
      <p:sp>
        <p:nvSpPr>
          <p:cNvPr id="17" name="Freeform 17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873182" y="9752553"/>
            <a:ext cx="1534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2165"/>
            <a:chOff x="0" y="0"/>
            <a:chExt cx="4816593" cy="158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684835"/>
            <a:ext cx="18288000" cy="602165"/>
            <a:chOff x="0" y="0"/>
            <a:chExt cx="4816593" cy="15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8595"/>
            </a:xfrm>
            <a:custGeom>
              <a:avLst/>
              <a:gdLst/>
              <a:ahLst/>
              <a:cxnLst/>
              <a:rect l="l" t="t" r="r" b="b"/>
              <a:pathLst>
                <a:path w="4816592" h="158595">
                  <a:moveTo>
                    <a:pt x="0" y="0"/>
                  </a:moveTo>
                  <a:lnTo>
                    <a:pt x="4816592" y="0"/>
                  </a:lnTo>
                  <a:lnTo>
                    <a:pt x="4816592" y="158595"/>
                  </a:lnTo>
                  <a:lnTo>
                    <a:pt x="0" y="158595"/>
                  </a:lnTo>
                  <a:close/>
                </a:path>
              </a:pathLst>
            </a:custGeom>
            <a:solidFill>
              <a:srgbClr val="2437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681316" y="2806022"/>
            <a:ext cx="6925368" cy="1095339"/>
          </a:xfrm>
          <a:custGeom>
            <a:avLst/>
            <a:gdLst/>
            <a:ahLst/>
            <a:cxnLst/>
            <a:rect l="l" t="t" r="r" b="b"/>
            <a:pathLst>
              <a:path w="6925368" h="1095339">
                <a:moveTo>
                  <a:pt x="0" y="0"/>
                </a:moveTo>
                <a:lnTo>
                  <a:pt x="6925368" y="0"/>
                </a:lnTo>
                <a:lnTo>
                  <a:pt x="6925368" y="1095339"/>
                </a:lnTo>
                <a:lnTo>
                  <a:pt x="0" y="10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1694" y="4482386"/>
            <a:ext cx="5727357" cy="3335881"/>
          </a:xfrm>
          <a:custGeom>
            <a:avLst/>
            <a:gdLst/>
            <a:ahLst/>
            <a:cxnLst/>
            <a:rect l="l" t="t" r="r" b="b"/>
            <a:pathLst>
              <a:path w="5727357" h="3335881">
                <a:moveTo>
                  <a:pt x="0" y="0"/>
                </a:moveTo>
                <a:lnTo>
                  <a:pt x="5727357" y="0"/>
                </a:lnTo>
                <a:lnTo>
                  <a:pt x="5727357" y="3335881"/>
                </a:lnTo>
                <a:lnTo>
                  <a:pt x="0" y="3335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75417" y="4768136"/>
            <a:ext cx="12662534" cy="3271390"/>
          </a:xfrm>
          <a:custGeom>
            <a:avLst/>
            <a:gdLst/>
            <a:ahLst/>
            <a:cxnLst/>
            <a:rect l="l" t="t" r="r" b="b"/>
            <a:pathLst>
              <a:path w="12662534" h="3271390">
                <a:moveTo>
                  <a:pt x="0" y="0"/>
                </a:moveTo>
                <a:lnTo>
                  <a:pt x="12662534" y="0"/>
                </a:lnTo>
                <a:lnTo>
                  <a:pt x="12662534" y="3271390"/>
                </a:lnTo>
                <a:lnTo>
                  <a:pt x="0" y="327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2251228" y="1357200"/>
            <a:ext cx="2982922" cy="323114"/>
            <a:chOff x="0" y="0"/>
            <a:chExt cx="785626" cy="85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5626" cy="85100"/>
            </a:xfrm>
            <a:custGeom>
              <a:avLst/>
              <a:gdLst/>
              <a:ahLst/>
              <a:cxnLst/>
              <a:rect l="l" t="t" r="r" b="b"/>
              <a:pathLst>
                <a:path w="785626" h="85100">
                  <a:moveTo>
                    <a:pt x="0" y="0"/>
                  </a:moveTo>
                  <a:lnTo>
                    <a:pt x="785626" y="0"/>
                  </a:lnTo>
                  <a:lnTo>
                    <a:pt x="785626" y="85100"/>
                  </a:lnTo>
                  <a:lnTo>
                    <a:pt x="0" y="85100"/>
                  </a:lnTo>
                  <a:close/>
                </a:path>
              </a:pathLst>
            </a:custGeom>
            <a:solidFill>
              <a:srgbClr val="FBD85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199515"/>
            <a:ext cx="9191998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-50">
                <a:solidFill>
                  <a:srgbClr val="243762"/>
                </a:solidFill>
                <a:latin typeface="Nanum Square Round Bold Bold"/>
              </a:rPr>
              <a:t>What_</a:t>
            </a:r>
            <a:r>
              <a:rPr lang="en-US" sz="5000" spc="-50">
                <a:solidFill>
                  <a:srgbClr val="545454"/>
                </a:solidFill>
                <a:ea typeface="Nanum Square Round Bold Bold"/>
              </a:rPr>
              <a:t>벤치 마킹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6592" y="9545164"/>
            <a:ext cx="1210205" cy="881507"/>
          </a:xfrm>
          <a:custGeom>
            <a:avLst/>
            <a:gdLst/>
            <a:ahLst/>
            <a:cxnLst/>
            <a:rect l="l" t="t" r="r" b="b"/>
            <a:pathLst>
              <a:path w="1210205" h="881507">
                <a:moveTo>
                  <a:pt x="0" y="0"/>
                </a:moveTo>
                <a:lnTo>
                  <a:pt x="1210204" y="0"/>
                </a:lnTo>
                <a:lnTo>
                  <a:pt x="1210204" y="881507"/>
                </a:lnTo>
                <a:lnTo>
                  <a:pt x="0" y="881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693186" y="9614982"/>
            <a:ext cx="10901627" cy="672018"/>
          </a:xfrm>
          <a:custGeom>
            <a:avLst/>
            <a:gdLst/>
            <a:ahLst/>
            <a:cxnLst/>
            <a:rect l="l" t="t" r="r" b="b"/>
            <a:pathLst>
              <a:path w="10901627" h="672018">
                <a:moveTo>
                  <a:pt x="0" y="0"/>
                </a:moveTo>
                <a:lnTo>
                  <a:pt x="10901628" y="0"/>
                </a:lnTo>
                <a:lnTo>
                  <a:pt x="10901628" y="672018"/>
                </a:lnTo>
                <a:lnTo>
                  <a:pt x="0" y="672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868300" y="9752553"/>
            <a:ext cx="16323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234</Words>
  <Application>Microsoft Macintosh PowerPoint</Application>
  <PresentationFormat>사용자 지정</PresentationFormat>
  <Paragraphs>77</Paragraphs>
  <Slides>29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Calibri</vt:lpstr>
      <vt:lpstr>맑은 고딕</vt:lpstr>
      <vt:lpstr>Canva Sans Bold</vt:lpstr>
      <vt:lpstr>Nanum Square Round Bold</vt:lpstr>
      <vt:lpstr>Arial</vt:lpstr>
      <vt:lpstr>Nanum Square Round Bold Bold</vt:lpstr>
      <vt:lpstr>Canva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파란색 깔끔한 사람 일러스트레이션 금융 투자 유치 프레젠테이션</dc:title>
  <dc:creator>이선희</dc:creator>
  <cp:lastModifiedBy>[학부생]강서현</cp:lastModifiedBy>
  <cp:revision>7</cp:revision>
  <dcterms:created xsi:type="dcterms:W3CDTF">2006-08-16T00:00:00Z</dcterms:created>
  <dcterms:modified xsi:type="dcterms:W3CDTF">2023-06-19T21:59:56Z</dcterms:modified>
  <dc:identifier>DAFmSLNNhM4</dc:identifier>
</cp:coreProperties>
</file>